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22"/>
  </p:notesMasterIdLst>
  <p:sldIdLst>
    <p:sldId id="256" r:id="rId2"/>
    <p:sldId id="315" r:id="rId3"/>
    <p:sldId id="297" r:id="rId4"/>
    <p:sldId id="298" r:id="rId5"/>
    <p:sldId id="290" r:id="rId6"/>
    <p:sldId id="302" r:id="rId7"/>
    <p:sldId id="303" r:id="rId8"/>
    <p:sldId id="304" r:id="rId9"/>
    <p:sldId id="301" r:id="rId10"/>
    <p:sldId id="316" r:id="rId11"/>
    <p:sldId id="318" r:id="rId12"/>
    <p:sldId id="307" r:id="rId13"/>
    <p:sldId id="319" r:id="rId14"/>
    <p:sldId id="306" r:id="rId15"/>
    <p:sldId id="309" r:id="rId16"/>
    <p:sldId id="312" r:id="rId17"/>
    <p:sldId id="317" r:id="rId18"/>
    <p:sldId id="310" r:id="rId19"/>
    <p:sldId id="311" r:id="rId20"/>
    <p:sldId id="313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70780" autoAdjust="0"/>
  </p:normalViewPr>
  <p:slideViewPr>
    <p:cSldViewPr>
      <p:cViewPr>
        <p:scale>
          <a:sx n="75" d="100"/>
          <a:sy n="75" d="100"/>
        </p:scale>
        <p:origin x="1584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0FC5C-A4CB-4B7E-9814-F0CC25473B7C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96731-B3E5-4462-A5DD-EFA562CE11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385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186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9897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12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58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867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46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39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82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EB85B-EF74-8740-BFC3-C10B9DFD74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6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868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02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413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3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467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73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14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Wednesday, November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Wednesday, November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Wednesday, November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Wednesday, November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Wednesday, November 11,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Wednesday, November 11,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7030A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7030A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Wednesday, November 11,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Wednesday, November 11,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Wednesday, November 11,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Wednesday, November 11,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Wednesday, November 11,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Wednesday, November 11,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7030A0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jpeg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png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6304" y="1371600"/>
            <a:ext cx="7848600" cy="1927225"/>
          </a:xfrm>
        </p:spPr>
        <p:txBody>
          <a:bodyPr/>
          <a:lstStyle/>
          <a:p>
            <a:r>
              <a:rPr lang="en-US" altLang="zh-CN" sz="4000" dirty="0" smtClean="0"/>
              <a:t>A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General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suspiciousness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metric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for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dense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blocks</a:t>
            </a:r>
            <a:r>
              <a:rPr lang="zh-CN" altLang="en-US" sz="4000" dirty="0"/>
              <a:t/>
            </a:r>
            <a:br>
              <a:rPr lang="zh-CN" altLang="en-US" sz="4000" dirty="0"/>
            </a:b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b="1" dirty="0" smtClean="0"/>
              <a:t>multimodal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data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39104" cy="17526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err="1" smtClean="0"/>
              <a:t>Meng</a:t>
            </a:r>
            <a:r>
              <a:rPr lang="en-US" altLang="zh-CN" dirty="0" smtClean="0"/>
              <a:t> Jiang,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University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Illinois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Urbana-Champaign,</a:t>
            </a:r>
            <a:r>
              <a:rPr lang="zh-CN" altLang="en-US" dirty="0" smtClean="0"/>
              <a:t> </a:t>
            </a:r>
            <a:r>
              <a:rPr lang="en-US" altLang="zh-CN" dirty="0" smtClean="0"/>
              <a:t>USA</a:t>
            </a:r>
          </a:p>
          <a:p>
            <a:endParaRPr lang="en-US" altLang="zh-CN" dirty="0"/>
          </a:p>
          <a:p>
            <a:r>
              <a:rPr lang="en-US" altLang="zh-CN" dirty="0" smtClean="0"/>
              <a:t>Joint work with</a:t>
            </a:r>
            <a:endParaRPr lang="zh-CN" altLang="en-US" dirty="0" smtClean="0"/>
          </a:p>
          <a:p>
            <a:r>
              <a:rPr lang="en-US" altLang="zh-CN" dirty="0" smtClean="0"/>
              <a:t>Alex </a:t>
            </a:r>
            <a:r>
              <a:rPr lang="en-US" altLang="zh-CN" dirty="0" err="1"/>
              <a:t>Beutel</a:t>
            </a:r>
            <a:r>
              <a:rPr lang="zh-CN" altLang="en-US" dirty="0"/>
              <a:t> </a:t>
            </a:r>
            <a:r>
              <a:rPr lang="en-US" altLang="zh-CN" dirty="0"/>
              <a:t>(CMU</a:t>
            </a:r>
            <a:r>
              <a:rPr lang="en-US" altLang="zh-CN" dirty="0" smtClean="0"/>
              <a:t>),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Peng Cui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(Tsinghua), Bryan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Hooi</a:t>
            </a:r>
            <a:r>
              <a:rPr lang="zh-CN" altLang="en-US" dirty="0" smtClean="0"/>
              <a:t> </a:t>
            </a:r>
            <a:r>
              <a:rPr lang="en-US" altLang="zh-CN" dirty="0" smtClean="0"/>
              <a:t>(CMU),</a:t>
            </a:r>
            <a:endParaRPr lang="zh-CN" altLang="en-US" dirty="0"/>
          </a:p>
          <a:p>
            <a:r>
              <a:rPr lang="en-US" altLang="zh-CN" dirty="0" err="1" smtClean="0"/>
              <a:t>Shiqiang</a:t>
            </a:r>
            <a:r>
              <a:rPr lang="en-US" altLang="zh-CN" dirty="0" smtClean="0"/>
              <a:t> Yang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(Tsinghua),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Christos </a:t>
            </a:r>
            <a:r>
              <a:rPr lang="en-US" altLang="zh-CN" dirty="0" err="1" smtClean="0"/>
              <a:t>Faloutsos</a:t>
            </a:r>
            <a:r>
              <a:rPr lang="en-US" altLang="zh-CN" dirty="0" smtClean="0"/>
              <a:t> (CMU)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81" y="5470414"/>
            <a:ext cx="128016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014" y="5463167"/>
            <a:ext cx="128016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://alexbeutel.com/images/pic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401" y="5464175"/>
            <a:ext cx="1043330" cy="128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t1.gstatic.com/images?q=tbn:ANd9GcS--Z2tjZx2hn4UJjZ01orZ71dXMOBk49_50y6ZGr4Ciw6sONTl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34417" y="6026928"/>
            <a:ext cx="615494" cy="685800"/>
          </a:xfrm>
          <a:prstGeom prst="rect">
            <a:avLst/>
          </a:prstGeom>
          <a:noFill/>
        </p:spPr>
      </p:pic>
      <p:pic>
        <p:nvPicPr>
          <p:cNvPr id="12" name="Picture 7" descr="http://img851.ph.126.net/pAtEZ0W4R_QkIG_2bjEEyA==/271623352525885151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370" y="6026928"/>
            <a:ext cx="683067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7174" y="5460589"/>
            <a:ext cx="1090507" cy="1280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915" y="567409"/>
            <a:ext cx="3347899" cy="7010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378" y="5464175"/>
            <a:ext cx="853440" cy="12801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3407" y="5470414"/>
            <a:ext cx="853439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4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2692400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2</a:t>
            </a:r>
            <a:r>
              <a:rPr lang="en-US" sz="4400" b="1" dirty="0" smtClean="0">
                <a:solidFill>
                  <a:srgbClr val="7030A0"/>
                </a:solidFill>
              </a:rPr>
              <a:t>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Method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3. Experiments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1651942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1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Problem</a:t>
            </a:r>
            <a:endParaRPr lang="en-US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0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Metric Criteria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2474"/>
            <a:ext cx="6789264" cy="64972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What properties are required of a good metric?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481029" y="2278844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5778667" y="2159122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038952" y="3365870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7069362" y="3975353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28754" y="5048713"/>
            <a:ext cx="17251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</a:t>
            </a:r>
            <a:r>
              <a:rPr lang="en-US" sz="2200" dirty="0" smtClean="0"/>
              <a:t>c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430732" y="2278844"/>
            <a:ext cx="219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49709" y="2818069"/>
            <a:ext cx="235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Count data with </a:t>
            </a:r>
            <a:br>
              <a:rPr lang="en-US" sz="2400" dirty="0" smtClean="0"/>
            </a:br>
            <a:r>
              <a:rPr lang="en-US" sz="2400" dirty="0" smtClean="0"/>
              <a:t>total “mass” </a:t>
            </a:r>
            <a:r>
              <a:rPr lang="en-US" sz="2400" i="1" dirty="0" smtClean="0"/>
              <a:t>C</a:t>
            </a:r>
            <a:endParaRPr lang="en-US" sz="2400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8832" y="4993882"/>
            <a:ext cx="1912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n’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</a:t>
            </a:r>
            <a:r>
              <a:rPr lang="en-US" sz="2200" dirty="0" smtClean="0"/>
              <a:t>c’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r>
              <a:rPr lang="en-US" sz="2200" dirty="0" smtClean="0"/>
              <a:t>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181" y="4987158"/>
            <a:ext cx="7328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37235" y="4932327"/>
            <a:ext cx="7312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7" name="TextBox 16"/>
          <p:cNvSpPr txBox="1"/>
          <p:nvPr/>
        </p:nvSpPr>
        <p:spPr>
          <a:xfrm>
            <a:off x="2796198" y="4935822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8" name="TextBox 17"/>
          <p:cNvSpPr txBox="1"/>
          <p:nvPr/>
        </p:nvSpPr>
        <p:spPr>
          <a:xfrm>
            <a:off x="8038709" y="4895736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9" name="TextBox 18"/>
          <p:cNvSpPr txBox="1"/>
          <p:nvPr/>
        </p:nvSpPr>
        <p:spPr>
          <a:xfrm>
            <a:off x="4056601" y="5134084"/>
            <a:ext cx="76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vs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17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Axioms 1-4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" y="1891196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02" y="1407489"/>
            <a:ext cx="4606734" cy="483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7616" y="6211196"/>
            <a:ext cx="5806384" cy="4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 5: Multimodal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91" y="1486216"/>
            <a:ext cx="8747217" cy="649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5001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including a mode is the same </a:t>
            </a:r>
            <a:r>
              <a:rPr lang="en-US" sz="2800" dirty="0" smtClean="0"/>
              <a:t>as</a:t>
            </a:r>
          </a:p>
          <a:p>
            <a:pPr algn="ctr"/>
            <a:r>
              <a:rPr lang="en-US" sz="2800" dirty="0" smtClean="0"/>
              <a:t>including </a:t>
            </a:r>
            <a:r>
              <a:rPr lang="en-US" sz="2800" dirty="0"/>
              <a:t>all values for that mode.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6904583" y="5106689"/>
            <a:ext cx="171450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4213460" y="4224094"/>
            <a:ext cx="5212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=</a:t>
            </a:r>
            <a:endParaRPr lang="en-US" sz="4500" dirty="0"/>
          </a:p>
        </p:txBody>
      </p:sp>
      <p:sp>
        <p:nvSpPr>
          <p:cNvPr id="10" name="Cube 9"/>
          <p:cNvSpPr/>
          <p:nvPr/>
        </p:nvSpPr>
        <p:spPr>
          <a:xfrm>
            <a:off x="2756148" y="4672712"/>
            <a:ext cx="859676" cy="867953"/>
          </a:xfrm>
          <a:prstGeom prst="cube">
            <a:avLst>
              <a:gd name="adj" fmla="val 818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Cube 10"/>
          <p:cNvSpPr/>
          <p:nvPr/>
        </p:nvSpPr>
        <p:spPr>
          <a:xfrm>
            <a:off x="1136520" y="3284984"/>
            <a:ext cx="2648425" cy="2516186"/>
          </a:xfrm>
          <a:prstGeom prst="cube">
            <a:avLst/>
          </a:prstGeom>
          <a:solidFill>
            <a:schemeClr val="accent1">
              <a:alpha val="29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5267721" y="3592863"/>
            <a:ext cx="1993769" cy="190042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3851" y="589381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▶ New information (more modes) can </a:t>
            </a:r>
            <a:r>
              <a:rPr lang="en-US" sz="2800" dirty="0" smtClean="0"/>
              <a:t>only</a:t>
            </a:r>
          </a:p>
          <a:p>
            <a:pPr algn="ctr"/>
            <a:r>
              <a:rPr lang="en-US" sz="2800" dirty="0" smtClean="0"/>
              <a:t>make </a:t>
            </a:r>
            <a:r>
              <a:rPr lang="en-US" sz="2800" dirty="0"/>
              <a:t>our blocks more suspicious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9837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Our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Principled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Idea: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Scoring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爆炸形 2 4"/>
          <p:cNvSpPr/>
          <p:nvPr/>
        </p:nvSpPr>
        <p:spPr>
          <a:xfrm>
            <a:off x="1784607" y="5486205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28" name="矩形 31"/>
          <p:cNvSpPr/>
          <p:nvPr/>
        </p:nvSpPr>
        <p:spPr>
          <a:xfrm>
            <a:off x="367204" y="5837462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0.9%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9" name="矩形 32"/>
          <p:cNvSpPr/>
          <p:nvPr/>
        </p:nvSpPr>
        <p:spPr>
          <a:xfrm>
            <a:off x="7366055" y="5809033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0.05%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8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b="1" dirty="0"/>
              <a:t>Suspiciousness</a:t>
            </a:r>
            <a:r>
              <a:rPr lang="zh-CN" altLang="en-US" dirty="0"/>
              <a:t> </a:t>
            </a:r>
            <a:r>
              <a:rPr lang="en-US" altLang="zh-CN" dirty="0"/>
              <a:t>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12" y="2791418"/>
            <a:ext cx="5534576" cy="290049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67" y="2174572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Negative </a:t>
            </a:r>
            <a:r>
              <a:rPr lang="en-US" altLang="zh-CN" sz="2800" dirty="0"/>
              <a:t>log likelihood of block’s probability</a:t>
            </a:r>
            <a:endParaRPr lang="en-US" altLang="zh-CN" sz="2800" i="1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zh-CN" altLang="en-US" sz="2800" dirty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/>
              <a:t>:</a:t>
            </a:r>
            <a:r>
              <a:rPr lang="zh-CN" altLang="en-US" sz="2800" dirty="0"/>
              <a:t> </a:t>
            </a:r>
            <a:r>
              <a:rPr lang="en-US" altLang="zh-CN" sz="2800" dirty="0"/>
              <a:t>Local search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908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Advantage: “Suspiciousness”+</a:t>
            </a:r>
            <a:r>
              <a:rPr lang="en-US" altLang="zh-CN" sz="3600" dirty="0" err="1" smtClean="0"/>
              <a:t>CrossSpot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Scoring dense blocks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Targeting multi-modal data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Satisfying axioms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 smtClean="0"/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604224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3697391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>
                <a:solidFill>
                  <a:srgbClr val="7030A0"/>
                </a:solidFill>
              </a:rPr>
              <a:t>3</a:t>
            </a:r>
            <a:r>
              <a:rPr lang="en-US" sz="4400" b="1" dirty="0" smtClean="0">
                <a:solidFill>
                  <a:srgbClr val="7030A0"/>
                </a:solidFill>
              </a:rPr>
              <a:t>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Experiments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smtClean="0"/>
              <a:t>roadmap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" y="2692399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2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Method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7200" y="1651942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1</a:t>
            </a:r>
            <a:r>
              <a:rPr lang="en-US" sz="4400" dirty="0" smtClean="0">
                <a:solidFill>
                  <a:srgbClr val="7030A0"/>
                </a:solidFill>
              </a:rPr>
              <a:t>. </a:t>
            </a:r>
            <a:r>
              <a:rPr lang="en-US" altLang="zh-CN" sz="4400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Problem</a:t>
            </a:r>
            <a:endParaRPr lang="en-US" sz="4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5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 Synthetic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Experiments: Synthetic data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1,000×1,000×1,000 of 10,000 </a:t>
            </a:r>
            <a:r>
              <a:rPr lang="en-US" altLang="zh-CN" sz="2400" dirty="0" smtClean="0"/>
              <a:t>random data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Block#1: 30×30×30 of 512	</a:t>
            </a:r>
            <a:r>
              <a:rPr lang="zh-CN" altLang="en-US" sz="2400" dirty="0" smtClean="0"/>
              <a:t>	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Block#2: 30×30×1,000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Block#3</a:t>
            </a:r>
            <a:r>
              <a:rPr lang="en-US" altLang="zh-CN" sz="2400" dirty="0" smtClean="0"/>
              <a:t>: 30×1,000×30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400" dirty="0"/>
              <a:t>Block#4</a:t>
            </a:r>
            <a:r>
              <a:rPr lang="en-US" altLang="zh-CN" sz="2400" dirty="0" smtClean="0"/>
              <a:t>: 1,000×30×30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512	2 modes</a:t>
            </a:r>
            <a:endParaRPr lang="en-US" altLang="zh-CN" sz="2400" dirty="0"/>
          </a:p>
          <a:p>
            <a:pPr lvl="1"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62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Manipulating Trends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70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57200" y="1684863"/>
            <a:ext cx="8229600" cy="912515"/>
          </a:xfrm>
          <a:prstGeom prst="rect">
            <a:avLst/>
          </a:prstGeom>
          <a:solidFill>
            <a:srgbClr val="FFFF00"/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dirty="0" smtClean="0">
                <a:solidFill>
                  <a:srgbClr val="7030A0"/>
                </a:solidFill>
              </a:rPr>
              <a:t> 1.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Motivation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&amp;</a:t>
            </a:r>
            <a:r>
              <a:rPr lang="zh-CN" altLang="en-US" sz="4400" b="1" dirty="0" smtClean="0">
                <a:solidFill>
                  <a:srgbClr val="7030A0"/>
                </a:solidFill>
              </a:rPr>
              <a:t> </a:t>
            </a:r>
            <a:r>
              <a:rPr lang="en-US" altLang="zh-CN" sz="4400" b="1" dirty="0" smtClean="0">
                <a:solidFill>
                  <a:srgbClr val="7030A0"/>
                </a:solidFill>
              </a:rPr>
              <a:t>Problem</a:t>
            </a:r>
            <a:endParaRPr lang="en-US" sz="4400" b="1" dirty="0">
              <a:solidFill>
                <a:srgbClr val="7030A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altLang="zh-CN" dirty="0" err="1" smtClean="0"/>
              <a:t>ROADmap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7200" y="2692400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2. </a:t>
            </a:r>
            <a:r>
              <a:rPr lang="en-US" altLang="zh-CN" sz="4400" dirty="0" smtClean="0">
                <a:solidFill>
                  <a:srgbClr val="7030A0"/>
                </a:solidFill>
              </a:rPr>
              <a:t>Proposed</a:t>
            </a:r>
            <a:r>
              <a:rPr lang="zh-CN" altLang="en-US" sz="4400" dirty="0" smtClean="0">
                <a:solidFill>
                  <a:srgbClr val="7030A0"/>
                </a:solidFill>
              </a:rPr>
              <a:t> </a:t>
            </a:r>
            <a:r>
              <a:rPr lang="en-US" altLang="zh-CN" sz="4400" dirty="0" smtClean="0">
                <a:solidFill>
                  <a:srgbClr val="7030A0"/>
                </a:solidFill>
              </a:rPr>
              <a:t>Method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3696543"/>
            <a:ext cx="8229600" cy="912515"/>
          </a:xfrm>
          <a:prstGeom prst="rect">
            <a:avLst/>
          </a:prstGeom>
          <a:solidFill>
            <a:srgbClr val="F3F2DE">
              <a:alpha val="85000"/>
            </a:srgbClr>
          </a:solidFill>
          <a:ln w="190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 smtClean="0">
                <a:solidFill>
                  <a:srgbClr val="7030A0"/>
                </a:solidFill>
              </a:rPr>
              <a:t> 3. Experiments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8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Proposed a general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“suspiciousness”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 based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b="1" dirty="0" smtClean="0"/>
              <a:t>probability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 multi-modal behaviors</a:t>
            </a:r>
          </a:p>
          <a:p>
            <a:pPr>
              <a:buClr>
                <a:srgbClr val="7030A0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800" dirty="0" err="1" smtClean="0"/>
              <a:t>CrossSpot</a:t>
            </a:r>
            <a:r>
              <a:rPr lang="en-US" altLang="zh-CN" sz="2800" dirty="0" smtClean="0"/>
              <a:t>: Proposed 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local search algorithm for catching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suspicious behaviors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17297" y="4056724"/>
            <a:ext cx="297870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7030A0"/>
                </a:solidFill>
              </a:rPr>
              <a:t>Thank</a:t>
            </a:r>
            <a:r>
              <a:rPr lang="zh-CN" altLang="en-US" sz="4400" dirty="0">
                <a:solidFill>
                  <a:srgbClr val="7030A0"/>
                </a:solidFill>
              </a:rPr>
              <a:t> </a:t>
            </a:r>
            <a:r>
              <a:rPr lang="en-US" altLang="zh-CN" sz="4400" dirty="0">
                <a:solidFill>
                  <a:srgbClr val="7030A0"/>
                </a:solidFill>
              </a:rPr>
              <a:t>you!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6" name="Subtitle 5"/>
          <p:cNvSpPr txBox="1">
            <a:spLocks/>
          </p:cNvSpPr>
          <p:nvPr/>
        </p:nvSpPr>
        <p:spPr>
          <a:xfrm>
            <a:off x="2871912" y="4826165"/>
            <a:ext cx="3438624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/>
              <a:t>Meng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Jiang,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UIUC</a:t>
            </a:r>
            <a:endParaRPr lang="zh-CN" altLang="en-US" dirty="0" smtClean="0"/>
          </a:p>
          <a:p>
            <a:r>
              <a:rPr lang="en-US" altLang="zh-CN" dirty="0" smtClean="0"/>
              <a:t>mjiang89@gmail.com</a:t>
            </a:r>
            <a:endParaRPr lang="zh-CN" altLang="en-US" dirty="0" smtClean="0"/>
          </a:p>
          <a:p>
            <a:r>
              <a:rPr lang="en-US" altLang="zh-CN" dirty="0" err="1" smtClean="0"/>
              <a:t>www.meng-jiang.com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607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1" y="2452451"/>
            <a:ext cx="3150682" cy="3143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4239151"/>
            <a:ext cx="5451524" cy="194538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330194" y="1685355"/>
            <a:ext cx="5562286" cy="2338944"/>
          </a:xfrm>
          <a:prstGeom prst="wedgeEllipseCallout">
            <a:avLst>
              <a:gd name="adj1" fmla="val -86459"/>
              <a:gd name="adj2" fmla="val 241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My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boss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wants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me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to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catch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fraud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in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such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big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table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–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billions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records,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tens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columns</a:t>
            </a:r>
            <a:r>
              <a:rPr lang="en-US" altLang="zh-CN" sz="2400" dirty="0" smtClean="0">
                <a:solidFill>
                  <a:schemeClr val="tx1"/>
                </a:solidFill>
              </a:rPr>
              <a:t>!!!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How?!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07912" y="6184539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fraud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3351236" y="5616137"/>
            <a:ext cx="5535697" cy="568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Massive</a:t>
            </a:r>
            <a:r>
              <a:rPr lang="zh-CN" altLang="en-US" sz="3600" dirty="0" smtClean="0"/>
              <a:t> </a:t>
            </a:r>
            <a:r>
              <a:rPr lang="en-US" altLang="zh-CN" sz="3600" b="1" dirty="0" smtClean="0"/>
              <a:t>Multi-Modal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Data: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r>
              <a:rPr lang="en-US" altLang="zh-CN" sz="3600" dirty="0" smtClean="0"/>
              <a:t>Lines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(Mass)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&amp;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Columns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(Mode)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38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930042"/>
              </p:ext>
            </p:extLst>
          </p:nvPr>
        </p:nvGraphicFramePr>
        <p:xfrm>
          <a:off x="179511" y="2060848"/>
          <a:ext cx="878497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Dataset</a:t>
                      </a:r>
                      <a:endParaRPr lang="zh-CN" altLang="en-US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Mode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Network attacks</a:t>
                      </a:r>
                    </a:p>
                    <a:p>
                      <a:r>
                        <a:rPr lang="en-US" altLang="zh-CN" sz="2000" b="1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Src</a:t>
                      </a:r>
                      <a:r>
                        <a:rPr lang="en-US" altLang="zh-CN" sz="2400" b="1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Dest</a:t>
                      </a:r>
                      <a:r>
                        <a:rPr lang="en-US" altLang="zh-CN" sz="2400" b="1" baseline="0" dirty="0" smtClean="0"/>
                        <a:t>-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513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Suspicious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Behaviors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in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/>
              <a:t>Multi-Modal</a:t>
            </a:r>
            <a:r>
              <a:rPr lang="zh-CN" altLang="en-US" sz="3200" b="1" dirty="0" smtClean="0"/>
              <a:t> </a:t>
            </a:r>
            <a:r>
              <a:rPr lang="en-US" altLang="zh-CN" sz="3200" dirty="0" smtClean="0"/>
              <a:t>Data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95291"/>
            <a:ext cx="3604374" cy="2888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529" y="1744444"/>
            <a:ext cx="716171" cy="7161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39" y="2902118"/>
            <a:ext cx="890820" cy="5951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2" y="5299386"/>
            <a:ext cx="1396788" cy="13967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825" y="1540024"/>
            <a:ext cx="716171" cy="7161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83" y="1778013"/>
            <a:ext cx="716171" cy="7161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94" y="1760808"/>
            <a:ext cx="716171" cy="7161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447" y="1540024"/>
            <a:ext cx="716171" cy="7161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10" y="1778012"/>
            <a:ext cx="716171" cy="7161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07" y="1797203"/>
            <a:ext cx="716171" cy="7161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266" y="1778011"/>
            <a:ext cx="716171" cy="716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624" y="1540024"/>
            <a:ext cx="716171" cy="7161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426" y="4391331"/>
            <a:ext cx="557631" cy="9080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6210" y="4019898"/>
            <a:ext cx="1430741" cy="14307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255" y="3536013"/>
            <a:ext cx="890820" cy="59516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242" y="3014412"/>
            <a:ext cx="890820" cy="59516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82" y="3051079"/>
            <a:ext cx="890820" cy="5951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14" y="3238431"/>
            <a:ext cx="890820" cy="59516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59799" y="5450639"/>
            <a:ext cx="420555" cy="4188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298877" y="5299386"/>
            <a:ext cx="584389" cy="570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94723" y="376805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58139" y="376319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568996" y="2511389"/>
            <a:ext cx="997069" cy="469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566065" y="2494182"/>
            <a:ext cx="1198532" cy="503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/>
          <p:cNvSpPr/>
          <p:nvPr/>
        </p:nvSpPr>
        <p:spPr>
          <a:xfrm rot="17272805">
            <a:off x="3661262" y="2273578"/>
            <a:ext cx="914400" cy="914400"/>
          </a:xfrm>
          <a:prstGeom prst="arc">
            <a:avLst>
              <a:gd name="adj1" fmla="val 14803465"/>
              <a:gd name="adj2" fmla="val 0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987277" y="278092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249457" y="298718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1232255" y="227455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-145598" y="299995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692046" y="184951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1756392" y="403414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1812540" y="359052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91104" y="468118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1305558" y="513651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35"/>
          <p:cNvCxnSpPr/>
          <p:nvPr/>
        </p:nvCxnSpPr>
        <p:spPr>
          <a:xfrm>
            <a:off x="1510324" y="369138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195" y="1817284"/>
            <a:ext cx="542549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5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56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15"/>
          <p:cNvSpPr/>
          <p:nvPr/>
        </p:nvSpPr>
        <p:spPr>
          <a:xfrm>
            <a:off x="7230410" y="2536707"/>
            <a:ext cx="189346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+Hashtag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+Item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+Product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+Location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+…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552" y="5658941"/>
            <a:ext cx="919578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Question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Which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suspicious</a:t>
            </a:r>
            <a:r>
              <a:rPr lang="en-US" altLang="zh-CN" sz="3200" dirty="0" smtClean="0"/>
              <a:t>?</a:t>
            </a:r>
          </a:p>
          <a:p>
            <a:r>
              <a:rPr lang="en-US" altLang="zh-CN" sz="3200" dirty="0" smtClean="0"/>
              <a:t>We need a metric to </a:t>
            </a:r>
            <a:r>
              <a:rPr lang="en-US" altLang="zh-CN" sz="3200" dirty="0" err="1" smtClean="0"/>
              <a:t>evaulate</a:t>
            </a:r>
            <a:r>
              <a:rPr lang="en-US" altLang="zh-CN" sz="3200" dirty="0" smtClean="0"/>
              <a:t> the suspiciousness.</a:t>
            </a:r>
            <a:endParaRPr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01214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1758</TotalTime>
  <Words>489</Words>
  <Application>Microsoft Macintosh PowerPoint</Application>
  <PresentationFormat>On-screen Show (4:3)</PresentationFormat>
  <Paragraphs>204</Paragraphs>
  <Slides>20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Wingdings</vt:lpstr>
      <vt:lpstr>华文新魏</vt:lpstr>
      <vt:lpstr>宋体</vt:lpstr>
      <vt:lpstr>Arial</vt:lpstr>
      <vt:lpstr>meng</vt:lpstr>
      <vt:lpstr>A General suspiciousness metric for dense blocks in multimodal data</vt:lpstr>
      <vt:lpstr>ROADmap</vt:lpstr>
      <vt:lpstr>Suppose You Work in Twitter</vt:lpstr>
      <vt:lpstr>Massive Multi-Modal Data: Lines (Mass) &amp; Columns (Mode)</vt:lpstr>
      <vt:lpstr>Suspicious Behaviors in Multi-Modal Data</vt:lpstr>
      <vt:lpstr>Dense Blocks Indicates Suspiciousness</vt:lpstr>
      <vt:lpstr>Dense Blocks Indicates Suspiciousness</vt:lpstr>
      <vt:lpstr>Dense Blocks Indicates Suspiciousness</vt:lpstr>
      <vt:lpstr>Dense Blocks Indicates Suspiciousness</vt:lpstr>
      <vt:lpstr>Roadmap</vt:lpstr>
      <vt:lpstr>Metric Criteria</vt:lpstr>
      <vt:lpstr>Axioms 1-4</vt:lpstr>
      <vt:lpstr>Axiom 5: Multimodal</vt:lpstr>
      <vt:lpstr>Our Principled Idea: Scoring Suspiciousness</vt:lpstr>
      <vt:lpstr>A General Suspiciousness Metric</vt:lpstr>
      <vt:lpstr>Advantage: “Suspiciousness”+CrossSpot</vt:lpstr>
      <vt:lpstr>roadmap</vt:lpstr>
      <vt:lpstr>Performance: Synthetic Data</vt:lpstr>
      <vt:lpstr>Performance: Manipulating Trends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meng</dc:creator>
  <cp:lastModifiedBy>Microsoft Office User</cp:lastModifiedBy>
  <cp:revision>948</cp:revision>
  <dcterms:created xsi:type="dcterms:W3CDTF">2014-07-30T13:24:23Z</dcterms:created>
  <dcterms:modified xsi:type="dcterms:W3CDTF">2015-11-12T04:02:30Z</dcterms:modified>
</cp:coreProperties>
</file>